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69" r:id="rId5"/>
    <p:sldId id="270" r:id="rId6"/>
    <p:sldId id="261" r:id="rId7"/>
    <p:sldId id="260" r:id="rId8"/>
    <p:sldId id="262" r:id="rId9"/>
    <p:sldId id="263" r:id="rId10"/>
    <p:sldId id="259" r:id="rId11"/>
    <p:sldId id="266" r:id="rId12"/>
    <p:sldId id="267" r:id="rId13"/>
    <p:sldId id="268" r:id="rId14"/>
    <p:sldId id="272" r:id="rId15"/>
    <p:sldId id="273" r:id="rId16"/>
    <p:sldId id="274" r:id="rId17"/>
  </p:sldIdLst>
  <p:sldSz cx="9144000" cy="6858000" type="screen4x3"/>
  <p:notesSz cx="6858000" cy="9312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43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61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61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5B35B7-F38D-4261-B698-3B9E9DB731A7}" type="datetimeFigureOut">
              <a:rPr lang="en-US" smtClean="0"/>
              <a:pPr/>
              <a:t>9/1/2010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698500"/>
            <a:ext cx="4654550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23331"/>
            <a:ext cx="5486400" cy="41905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5045"/>
            <a:ext cx="2971800" cy="4656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45045"/>
            <a:ext cx="2971800" cy="4656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B1B25C-1D45-4B6F-934F-755DFF91BB2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1725" y="698500"/>
            <a:ext cx="4654550" cy="34925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1B25C-1D45-4B6F-934F-755DFF91BB2A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15914-E4A7-4BD5-8D7A-E4789C252D5D}" type="datetimeFigureOut">
              <a:rPr lang="en-US" smtClean="0"/>
              <a:pPr/>
              <a:t>9/1/2010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55D69-43D4-4E8E-ACFB-0B125FABC6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15914-E4A7-4BD5-8D7A-E4789C252D5D}" type="datetimeFigureOut">
              <a:rPr lang="en-US" smtClean="0"/>
              <a:pPr/>
              <a:t>9/1/2010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55D69-43D4-4E8E-ACFB-0B125FABC6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15914-E4A7-4BD5-8D7A-E4789C252D5D}" type="datetimeFigureOut">
              <a:rPr lang="en-US" smtClean="0"/>
              <a:pPr/>
              <a:t>9/1/2010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55D69-43D4-4E8E-ACFB-0B125FABC6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15914-E4A7-4BD5-8D7A-E4789C252D5D}" type="datetimeFigureOut">
              <a:rPr lang="en-US" smtClean="0"/>
              <a:pPr/>
              <a:t>9/1/2010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55D69-43D4-4E8E-ACFB-0B125FABC6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15914-E4A7-4BD5-8D7A-E4789C252D5D}" type="datetimeFigureOut">
              <a:rPr lang="en-US" smtClean="0"/>
              <a:pPr/>
              <a:t>9/1/2010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55D69-43D4-4E8E-ACFB-0B125FABC6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15914-E4A7-4BD5-8D7A-E4789C252D5D}" type="datetimeFigureOut">
              <a:rPr lang="en-US" smtClean="0"/>
              <a:pPr/>
              <a:t>9/1/2010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55D69-43D4-4E8E-ACFB-0B125FABC6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15914-E4A7-4BD5-8D7A-E4789C252D5D}" type="datetimeFigureOut">
              <a:rPr lang="en-US" smtClean="0"/>
              <a:pPr/>
              <a:t>9/1/2010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55D69-43D4-4E8E-ACFB-0B125FABC6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15914-E4A7-4BD5-8D7A-E4789C252D5D}" type="datetimeFigureOut">
              <a:rPr lang="en-US" smtClean="0"/>
              <a:pPr/>
              <a:t>9/1/2010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55D69-43D4-4E8E-ACFB-0B125FABC6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15914-E4A7-4BD5-8D7A-E4789C252D5D}" type="datetimeFigureOut">
              <a:rPr lang="en-US" smtClean="0"/>
              <a:pPr/>
              <a:t>9/1/2010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55D69-43D4-4E8E-ACFB-0B125FABC6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15914-E4A7-4BD5-8D7A-E4789C252D5D}" type="datetimeFigureOut">
              <a:rPr lang="en-US" smtClean="0"/>
              <a:pPr/>
              <a:t>9/1/2010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55D69-43D4-4E8E-ACFB-0B125FABC6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15914-E4A7-4BD5-8D7A-E4789C252D5D}" type="datetimeFigureOut">
              <a:rPr lang="en-US" smtClean="0"/>
              <a:pPr/>
              <a:t>9/1/2010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55D69-43D4-4E8E-ACFB-0B125FABC6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415914-E4A7-4BD5-8D7A-E4789C252D5D}" type="datetimeFigureOut">
              <a:rPr lang="en-US" smtClean="0"/>
              <a:pPr/>
              <a:t>9/1/2010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255D69-43D4-4E8E-ACFB-0B125FABC64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gif"/><Relationship Id="rId4" Type="http://schemas.openxmlformats.org/officeDocument/2006/relationships/image" Target="../media/image1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1470025"/>
          </a:xfrm>
        </p:spPr>
        <p:txBody>
          <a:bodyPr>
            <a:normAutofit/>
          </a:bodyPr>
          <a:lstStyle/>
          <a:p>
            <a:r>
              <a:rPr lang="en-US" sz="8800" dirty="0" smtClean="0">
                <a:latin typeface="Comic Sans MS" pitchFamily="66" charset="0"/>
              </a:rPr>
              <a:t>Telling Time</a:t>
            </a:r>
            <a:endParaRPr lang="en-US" sz="8800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5334000"/>
            <a:ext cx="6400800" cy="1219200"/>
          </a:xfrm>
        </p:spPr>
        <p:txBody>
          <a:bodyPr>
            <a:normAutofit fontScale="92500" lnSpcReduction="20000"/>
          </a:bodyPr>
          <a:lstStyle/>
          <a:p>
            <a:r>
              <a:rPr lang="en-US" sz="9600" b="1" dirty="0">
                <a:solidFill>
                  <a:srgbClr val="FF0000"/>
                </a:solidFill>
                <a:latin typeface="Comic Sans MS" pitchFamily="66" charset="0"/>
              </a:rPr>
              <a:t>5</a:t>
            </a:r>
            <a:r>
              <a:rPr lang="en-US" sz="9600" b="1" dirty="0" smtClean="0">
                <a:solidFill>
                  <a:srgbClr val="FF0000"/>
                </a:solidFill>
                <a:latin typeface="Comic Sans MS" pitchFamily="66" charset="0"/>
              </a:rPr>
              <a:t>:00</a:t>
            </a:r>
            <a:endParaRPr lang="en-US" sz="9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1026" name="Picture 2" descr="C:\Documents and Settings\Tina\Collections\Selection Basket (2)\00047911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981200"/>
            <a:ext cx="4038600" cy="3124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981200"/>
            <a:ext cx="5867400" cy="2362200"/>
          </a:xfrm>
        </p:spPr>
        <p:txBody>
          <a:bodyPr>
            <a:normAutofit/>
          </a:bodyPr>
          <a:lstStyle/>
          <a:p>
            <a:r>
              <a:rPr lang="en-US" sz="9600" b="1" dirty="0" smtClean="0">
                <a:latin typeface="Arial" pitchFamily="34" charset="0"/>
                <a:cs typeface="Arial" pitchFamily="34" charset="0"/>
              </a:rPr>
              <a:t>5:00</a:t>
            </a:r>
            <a:endParaRPr lang="en-US" sz="96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 descr="C:\Documents and Settings\Tina\Collections\Selection Basket (2)\0004791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2" y="1066800"/>
            <a:ext cx="3471799" cy="3352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447800" y="4800601"/>
            <a:ext cx="64770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Let’s look at some examples at:</a:t>
            </a:r>
          </a:p>
          <a:p>
            <a:endParaRPr lang="en-US" dirty="0"/>
          </a:p>
          <a:p>
            <a:endParaRPr lang="en-US" dirty="0" smtClean="0"/>
          </a:p>
          <a:p>
            <a:pPr algn="ctr"/>
            <a:r>
              <a:rPr lang="en-US" sz="4000" b="1" spc="600" dirty="0" smtClean="0"/>
              <a:t>www.shodor.org</a:t>
            </a:r>
            <a:endParaRPr lang="en-US" sz="4000" b="1" spc="600" dirty="0"/>
          </a:p>
        </p:txBody>
      </p:sp>
      <p:pic>
        <p:nvPicPr>
          <p:cNvPr id="3076" name="Picture 4" descr="C:\Documents and Settings\Tina\Collections\Selection Basket (3)\00232735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1" y="609601"/>
            <a:ext cx="1554163" cy="18621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omb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447800" y="4648200"/>
            <a:ext cx="2286000" cy="4572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00" y="2209800"/>
            <a:ext cx="3810000" cy="5334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pc="600" dirty="0" smtClean="0"/>
              <a:t>www.shodor.org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FOLLOW DIRECTIONS: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ACTIVITIES </a:t>
            </a:r>
            <a:r>
              <a:rPr lang="en-US" dirty="0">
                <a:solidFill>
                  <a:schemeClr val="bg1"/>
                </a:solidFill>
              </a:rPr>
              <a:t>&amp; LESSONS</a:t>
            </a:r>
          </a:p>
          <a:p>
            <a:pPr lvl="1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Interactive</a:t>
            </a:r>
          </a:p>
          <a:p>
            <a:pPr lvl="1"/>
            <a:r>
              <a:rPr lang="en-US" b="1" i="1" dirty="0" smtClean="0">
                <a:latin typeface="Comic Sans MS" pitchFamily="66" charset="0"/>
              </a:rPr>
              <a:t>Learners</a:t>
            </a:r>
          </a:p>
          <a:p>
            <a:pPr lvl="2"/>
            <a:r>
              <a:rPr lang="en-US" b="1" dirty="0" smtClean="0">
                <a:latin typeface="Comic Sans MS" pitchFamily="66" charset="0"/>
              </a:rPr>
              <a:t>Activities</a:t>
            </a:r>
          </a:p>
          <a:p>
            <a:pPr lvl="2">
              <a:buNone/>
            </a:pPr>
            <a:endParaRPr lang="en-US" dirty="0">
              <a:latin typeface="Comic Sans MS" pitchFamily="66" charset="0"/>
            </a:endParaRPr>
          </a:p>
          <a:p>
            <a:pPr lvl="2">
              <a:buNone/>
            </a:pPr>
            <a:r>
              <a:rPr lang="en-US" dirty="0" smtClean="0">
                <a:latin typeface="Comic Sans MS" pitchFamily="66" charset="0"/>
              </a:rPr>
              <a:t>Search this list        </a:t>
            </a:r>
          </a:p>
          <a:p>
            <a:pPr lvl="2">
              <a:buNone/>
            </a:pP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					</a:t>
            </a:r>
            <a:r>
              <a:rPr lang="en-US" sz="4400" b="1" u="sng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Clock Wise</a:t>
            </a:r>
          </a:p>
          <a:p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>
            <a:off x="3810000" y="4724400"/>
            <a:ext cx="4572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90600" y="3352800"/>
            <a:ext cx="3810000" cy="990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Comic Sans MS" pitchFamily="66" charset="0"/>
              </a:rPr>
              <a:t>Clock Wise</a:t>
            </a:r>
            <a:endParaRPr lang="en-US" sz="6000" dirty="0"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048000"/>
          </a:xfrm>
        </p:spPr>
        <p:txBody>
          <a:bodyPr/>
          <a:lstStyle/>
          <a:p>
            <a:r>
              <a:rPr lang="en-US" b="1" dirty="0" smtClean="0"/>
              <a:t>Practice:</a:t>
            </a:r>
          </a:p>
          <a:p>
            <a:pPr lvl="1">
              <a:buNone/>
            </a:pPr>
            <a:r>
              <a:rPr lang="en-US" dirty="0" smtClean="0"/>
              <a:t>		Random</a:t>
            </a:r>
          </a:p>
          <a:p>
            <a:pPr lvl="1">
              <a:buNone/>
            </a:pPr>
            <a:r>
              <a:rPr lang="en-US" dirty="0" smtClean="0"/>
              <a:t>Level 1</a:t>
            </a:r>
          </a:p>
          <a:p>
            <a:pPr lvl="1">
              <a:buNone/>
            </a:pPr>
            <a:endParaRPr lang="en-US" dirty="0"/>
          </a:p>
          <a:p>
            <a:pPr lvl="1">
              <a:buNone/>
            </a:pPr>
            <a:r>
              <a:rPr lang="en-US" dirty="0" smtClean="0"/>
              <a:t>	Push for new time…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143000" y="2286000"/>
            <a:ext cx="228600" cy="228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122" name="Picture 2" descr="C:\Documents and Settings\Tina\Collections\Selection Basket (3)\004006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1" y="2667001"/>
            <a:ext cx="3589337" cy="36655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www.edhelperclipart.com/clipart/time/Time0300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10000"/>
            <a:ext cx="2057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http://www.edhelperclipart.com/clipart/time/TimeBlank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4800"/>
            <a:ext cx="2057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85800" y="2514600"/>
            <a:ext cx="16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8:00</a:t>
            </a:r>
          </a:p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8  o’clock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 descr="http://www.edhelperclipart.com/clipart/time/TimeBlank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304800"/>
            <a:ext cx="2057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http://www.edhelperclipart.com/clipart/time/TimeBlank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304800"/>
            <a:ext cx="2057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810000" y="2514600"/>
            <a:ext cx="16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2:00</a:t>
            </a:r>
          </a:p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2  o’clock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05600" y="2514600"/>
            <a:ext cx="175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12:00</a:t>
            </a:r>
          </a:p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12 o’clock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5800" y="5715000"/>
            <a:ext cx="16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_:_ _</a:t>
            </a:r>
          </a:p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_ o’clock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34200" y="5867400"/>
            <a:ext cx="16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_:_ _</a:t>
            </a:r>
          </a:p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_ o’clock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86200" y="5867400"/>
            <a:ext cx="16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_:_ _</a:t>
            </a:r>
          </a:p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_ o’clock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Picture 14" descr="http://www.edhelperclipart.com/clipart/time/Time0700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3733800"/>
            <a:ext cx="2133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http://www.edhelperclipart.com/clipart/time/Time1000.gi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3200" y="3733800"/>
            <a:ext cx="2133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www.edhelperclipart.com/clipart/time/Time0300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10000"/>
            <a:ext cx="2057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http://www.edhelperclipart.com/clipart/time/TimeBlank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4800"/>
            <a:ext cx="2057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85800" y="2514600"/>
            <a:ext cx="16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8:00</a:t>
            </a:r>
          </a:p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8  o’clock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 descr="http://www.edhelperclipart.com/clipart/time/TimeBlank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5200" y="304800"/>
            <a:ext cx="2057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http://www.edhelperclipart.com/clipart/time/TimeBlank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304800"/>
            <a:ext cx="2057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810000" y="2514600"/>
            <a:ext cx="16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2:00</a:t>
            </a:r>
          </a:p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2  o’clock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05600" y="2514600"/>
            <a:ext cx="175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12:00</a:t>
            </a:r>
          </a:p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12 o’clock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1000" y="5715000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>
                <a:solidFill>
                  <a:srgbClr val="007434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sz="2400" b="1" dirty="0" smtClean="0">
                <a:solidFill>
                  <a:srgbClr val="007434"/>
                </a:solidFill>
                <a:latin typeface="Arial" pitchFamily="34" charset="0"/>
                <a:cs typeface="Arial" pitchFamily="34" charset="0"/>
              </a:rPr>
              <a:t> : </a:t>
            </a:r>
            <a:r>
              <a:rPr lang="en-US" sz="2400" b="1" u="sng" dirty="0" smtClean="0">
                <a:solidFill>
                  <a:srgbClr val="007434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US" sz="2400" b="1" dirty="0" smtClean="0">
                <a:solidFill>
                  <a:srgbClr val="007434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en-US" sz="2400" b="1" u="sng" dirty="0" smtClean="0">
                <a:solidFill>
                  <a:srgbClr val="007434"/>
                </a:solidFill>
                <a:latin typeface="Arial" pitchFamily="34" charset="0"/>
                <a:cs typeface="Arial" pitchFamily="34" charset="0"/>
              </a:rPr>
              <a:t>0</a:t>
            </a:r>
            <a:endParaRPr lang="en-US" sz="2400" b="1" dirty="0" smtClean="0">
              <a:solidFill>
                <a:srgbClr val="007434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400" b="1" u="sng" dirty="0" smtClean="0">
                <a:solidFill>
                  <a:srgbClr val="007434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sz="2400" b="1" dirty="0" smtClean="0">
                <a:solidFill>
                  <a:srgbClr val="007434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o’clock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0" y="5791200"/>
            <a:ext cx="1676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>
                <a:solidFill>
                  <a:srgbClr val="007434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en-US" sz="2400" b="1" dirty="0" smtClean="0">
                <a:solidFill>
                  <a:srgbClr val="007434"/>
                </a:solidFill>
                <a:latin typeface="Arial" pitchFamily="34" charset="0"/>
                <a:cs typeface="Arial" pitchFamily="34" charset="0"/>
              </a:rPr>
              <a:t> : </a:t>
            </a:r>
            <a:r>
              <a:rPr lang="en-US" sz="2400" b="1" u="sng" dirty="0" smtClean="0">
                <a:solidFill>
                  <a:srgbClr val="007434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US" sz="2400" b="1" dirty="0" smtClean="0">
                <a:solidFill>
                  <a:srgbClr val="007434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u="sng" dirty="0" smtClean="0">
                <a:solidFill>
                  <a:srgbClr val="007434"/>
                </a:solidFill>
                <a:latin typeface="Arial" pitchFamily="34" charset="0"/>
                <a:cs typeface="Arial" pitchFamily="34" charset="0"/>
              </a:rPr>
              <a:t>0</a:t>
            </a:r>
          </a:p>
          <a:p>
            <a:pPr algn="ctr"/>
            <a:r>
              <a:rPr lang="en-US" sz="2400" b="1" u="sng" dirty="0" smtClean="0">
                <a:solidFill>
                  <a:srgbClr val="007434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o’clock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733800" y="5715000"/>
            <a:ext cx="175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>
                <a:solidFill>
                  <a:srgbClr val="007434"/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en-US" sz="2400" b="1" dirty="0" smtClean="0">
                <a:solidFill>
                  <a:srgbClr val="007434"/>
                </a:solidFill>
                <a:latin typeface="Arial" pitchFamily="34" charset="0"/>
                <a:cs typeface="Arial" pitchFamily="34" charset="0"/>
              </a:rPr>
              <a:t> : </a:t>
            </a:r>
            <a:r>
              <a:rPr lang="en-US" sz="2400" b="1" u="sng" dirty="0" smtClean="0">
                <a:solidFill>
                  <a:srgbClr val="007434"/>
                </a:solidFill>
                <a:latin typeface="Arial" pitchFamily="34" charset="0"/>
                <a:cs typeface="Arial" pitchFamily="34" charset="0"/>
              </a:rPr>
              <a:t>0</a:t>
            </a:r>
            <a:r>
              <a:rPr lang="en-US" sz="2400" b="1" dirty="0" smtClean="0">
                <a:solidFill>
                  <a:srgbClr val="007434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u="sng" dirty="0" smtClean="0">
                <a:solidFill>
                  <a:srgbClr val="007434"/>
                </a:solidFill>
                <a:latin typeface="Arial" pitchFamily="34" charset="0"/>
                <a:cs typeface="Arial" pitchFamily="34" charset="0"/>
              </a:rPr>
              <a:t>0</a:t>
            </a:r>
          </a:p>
          <a:p>
            <a:pPr algn="ctr"/>
            <a:r>
              <a:rPr lang="en-US" sz="2400" b="1" u="sng" dirty="0" smtClean="0">
                <a:solidFill>
                  <a:srgbClr val="007434"/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o’clock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Picture 14" descr="http://www.edhelperclipart.com/clipart/time/Time0700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3733800"/>
            <a:ext cx="2133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 descr="http://www.edhelperclipart.com/clipart/time/Time1000.gi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3200" y="3733800"/>
            <a:ext cx="21336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Straight Arrow Connector 19"/>
          <p:cNvCxnSpPr>
            <a:endCxn id="6" idx="0"/>
          </p:cNvCxnSpPr>
          <p:nvPr/>
        </p:nvCxnSpPr>
        <p:spPr>
          <a:xfrm rot="5400000" flipH="1" flipV="1">
            <a:off x="933450" y="819150"/>
            <a:ext cx="1066800" cy="3810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 flipH="1" flipV="1">
            <a:off x="4057650" y="819150"/>
            <a:ext cx="1066800" cy="3810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5400000" flipH="1" flipV="1">
            <a:off x="6953250" y="819150"/>
            <a:ext cx="1066800" cy="3810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10800000" flipV="1">
            <a:off x="990600" y="1371600"/>
            <a:ext cx="457200" cy="22860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5400000" flipH="1" flipV="1">
            <a:off x="7200900" y="1104900"/>
            <a:ext cx="533400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4572000" y="1066800"/>
            <a:ext cx="457200" cy="22860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tp://www.edhelperclipart.com/clipart/time/TimeBlank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"/>
            <a:ext cx="2057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85800" y="25146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9:30</a:t>
            </a:r>
          </a:p>
        </p:txBody>
      </p:sp>
      <p:pic>
        <p:nvPicPr>
          <p:cNvPr id="8" name="Picture 7" descr="http://www.edhelperclipart.com/clipart/time/TimeBlank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304800"/>
            <a:ext cx="2057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http://www.edhelperclipart.com/clipart/time/TimeBlank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304800"/>
            <a:ext cx="2057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810000" y="25146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10:30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705600" y="25146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6:30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9600" y="5791201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_:_ _</a:t>
            </a:r>
          </a:p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Half past __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733800" y="5715000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_:_ _</a:t>
            </a:r>
          </a:p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Half past __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781800" y="5715000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_:_ _</a:t>
            </a:r>
          </a:p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Half past __</a:t>
            </a:r>
          </a:p>
        </p:txBody>
      </p:sp>
      <p:pic>
        <p:nvPicPr>
          <p:cNvPr id="19" name="Picture 18" descr="http://www.edhelperclipart.com/clipart/time/Time1230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429000"/>
            <a:ext cx="2133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9" descr="http://www.edhelperclipart.com/clipart/time/Time1130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3505200"/>
            <a:ext cx="22098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0" descr="http://www.edhelperclipart.com/clipart/time/Time0730.gi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29400" y="3429000"/>
            <a:ext cx="2133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ttp://www.edhelperclipart.com/clipart/time/TimeBlank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"/>
            <a:ext cx="2057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85800" y="25146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9:30</a:t>
            </a:r>
          </a:p>
        </p:txBody>
      </p:sp>
      <p:pic>
        <p:nvPicPr>
          <p:cNvPr id="8" name="Picture 7" descr="http://www.edhelperclipart.com/clipart/time/TimeBlank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304800"/>
            <a:ext cx="2057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http://www.edhelperclipart.com/clipart/time/TimeBlank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304800"/>
            <a:ext cx="2057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810000" y="25146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10:30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705600" y="2514600"/>
            <a:ext cx="1752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6:30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09600" y="5791201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>
                <a:solidFill>
                  <a:srgbClr val="007434"/>
                </a:solidFill>
                <a:latin typeface="Arial" pitchFamily="34" charset="0"/>
                <a:cs typeface="Arial" pitchFamily="34" charset="0"/>
              </a:rPr>
              <a:t>12</a:t>
            </a:r>
            <a:r>
              <a:rPr lang="en-US" sz="2400" b="1" dirty="0" smtClean="0">
                <a:solidFill>
                  <a:srgbClr val="007434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sz="2400" b="1" u="sng" dirty="0" smtClean="0">
                <a:solidFill>
                  <a:srgbClr val="007434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sz="2400" b="1" dirty="0" smtClean="0">
                <a:solidFill>
                  <a:srgbClr val="007434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u="sng" dirty="0" smtClean="0">
                <a:solidFill>
                  <a:srgbClr val="007434"/>
                </a:solidFill>
                <a:latin typeface="Arial" pitchFamily="34" charset="0"/>
                <a:cs typeface="Arial" pitchFamily="34" charset="0"/>
              </a:rPr>
              <a:t>0</a:t>
            </a:r>
          </a:p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Half past </a:t>
            </a:r>
            <a:r>
              <a:rPr lang="en-US" sz="2400" b="1" u="sng" dirty="0" smtClean="0">
                <a:solidFill>
                  <a:srgbClr val="007434"/>
                </a:solidFill>
                <a:latin typeface="Arial" pitchFamily="34" charset="0"/>
                <a:cs typeface="Arial" pitchFamily="34" charset="0"/>
              </a:rPr>
              <a:t>12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733800" y="5715000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>
                <a:solidFill>
                  <a:srgbClr val="007434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: </a:t>
            </a:r>
            <a:r>
              <a:rPr lang="en-US" sz="2400" b="1" u="sng" dirty="0" smtClean="0">
                <a:solidFill>
                  <a:srgbClr val="007434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u="sng" dirty="0" smtClean="0">
                <a:solidFill>
                  <a:srgbClr val="007434"/>
                </a:solidFill>
                <a:latin typeface="Arial" pitchFamily="34" charset="0"/>
                <a:cs typeface="Arial" pitchFamily="34" charset="0"/>
              </a:rPr>
              <a:t>0</a:t>
            </a:r>
          </a:p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Half past </a:t>
            </a:r>
            <a:r>
              <a:rPr lang="en-US" sz="2400" b="1" u="sng" dirty="0" smtClean="0">
                <a:solidFill>
                  <a:srgbClr val="007434"/>
                </a:solidFill>
                <a:latin typeface="Arial" pitchFamily="34" charset="0"/>
                <a:cs typeface="Arial" pitchFamily="34" charset="0"/>
              </a:rPr>
              <a:t>5</a:t>
            </a:r>
            <a:endParaRPr lang="en-US" sz="2400" b="1" dirty="0" smtClean="0">
              <a:solidFill>
                <a:srgbClr val="007434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81800" y="5715000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u="sng" dirty="0" smtClean="0">
                <a:solidFill>
                  <a:srgbClr val="007434"/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en-US" sz="2400" b="1" dirty="0" smtClean="0">
                <a:solidFill>
                  <a:srgbClr val="007434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sz="2400" b="1" u="sng" dirty="0" smtClean="0">
                <a:solidFill>
                  <a:srgbClr val="007434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en-US" sz="2400" b="1" dirty="0" smtClean="0">
                <a:solidFill>
                  <a:srgbClr val="007434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u="sng" dirty="0" smtClean="0">
                <a:solidFill>
                  <a:srgbClr val="007434"/>
                </a:solidFill>
                <a:latin typeface="Arial" pitchFamily="34" charset="0"/>
                <a:cs typeface="Arial" pitchFamily="34" charset="0"/>
              </a:rPr>
              <a:t>0</a:t>
            </a:r>
          </a:p>
          <a:p>
            <a:pPr algn="ctr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Half past </a:t>
            </a:r>
            <a:r>
              <a:rPr lang="en-US" sz="2400" b="1" u="sng" dirty="0" smtClean="0">
                <a:solidFill>
                  <a:srgbClr val="007434"/>
                </a:solidFill>
                <a:latin typeface="Arial" pitchFamily="34" charset="0"/>
                <a:cs typeface="Arial" pitchFamily="34" charset="0"/>
              </a:rPr>
              <a:t>7</a:t>
            </a:r>
            <a:endParaRPr lang="en-US" sz="2400" b="1" dirty="0" smtClean="0">
              <a:solidFill>
                <a:srgbClr val="007434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9" name="Picture 18" descr="http://www.edhelperclipart.com/clipart/time/Time1230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429000"/>
            <a:ext cx="2133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0" descr="http://www.edhelperclipart.com/clipart/time/Time0730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3352800"/>
            <a:ext cx="21336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http://www.edhelperclipart.com/clipart/time/Time0530.gi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2800" y="3429000"/>
            <a:ext cx="2438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6" name="Straight Arrow Connector 15"/>
          <p:cNvCxnSpPr>
            <a:endCxn id="6" idx="2"/>
          </p:cNvCxnSpPr>
          <p:nvPr/>
        </p:nvCxnSpPr>
        <p:spPr>
          <a:xfrm rot="16200000" flipH="1">
            <a:off x="971550" y="1847850"/>
            <a:ext cx="990600" cy="3810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6200000" flipH="1">
            <a:off x="6991350" y="1847850"/>
            <a:ext cx="990600" cy="3810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16200000" flipH="1">
            <a:off x="4019550" y="1847850"/>
            <a:ext cx="990600" cy="3810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10800000">
            <a:off x="914400" y="1219200"/>
            <a:ext cx="533400" cy="7620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5400000">
            <a:off x="7162800" y="1600200"/>
            <a:ext cx="533400" cy="7620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10800000">
            <a:off x="4114800" y="990600"/>
            <a:ext cx="457200" cy="381000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you do at 5:00 p.m.?</a:t>
            </a:r>
            <a:endParaRPr lang="en-US" dirty="0"/>
          </a:p>
        </p:txBody>
      </p:sp>
      <p:pic>
        <p:nvPicPr>
          <p:cNvPr id="2050" name="Picture 2" descr="C:\Documents and Settings\Tina\Collections\Selection Basket (2)\00285266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905000"/>
            <a:ext cx="3810000" cy="3352800"/>
          </a:xfrm>
          <a:prstGeom prst="rect">
            <a:avLst/>
          </a:prstGeom>
          <a:noFill/>
        </p:spPr>
      </p:pic>
      <p:pic>
        <p:nvPicPr>
          <p:cNvPr id="2051" name="Picture 3" descr="C:\Documents and Settings\Tina\Collections\Selection Basket (2)\00013333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2362200"/>
            <a:ext cx="3657600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/>
          <p:cNvSpPr/>
          <p:nvPr/>
        </p:nvSpPr>
        <p:spPr>
          <a:xfrm>
            <a:off x="1676400" y="1295400"/>
            <a:ext cx="5867400" cy="5105400"/>
          </a:xfrm>
          <a:prstGeom prst="ellipse">
            <a:avLst/>
          </a:prstGeom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latin typeface="Comic Sans MS" pitchFamily="66" charset="0"/>
              </a:rPr>
              <a:t>Hours</a:t>
            </a:r>
            <a:endParaRPr lang="en-US" sz="6600" b="1" dirty="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38800" y="15240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53200" y="23622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10400" y="35052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05600" y="46482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67400" y="54102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19600" y="58674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6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67200" y="1295401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12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19400" y="53340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057400" y="44958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76400" y="35052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9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81200" y="2362201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10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95600" y="1600201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11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/>
          <p:cNvSpPr/>
          <p:nvPr/>
        </p:nvSpPr>
        <p:spPr>
          <a:xfrm>
            <a:off x="1676400" y="1295400"/>
            <a:ext cx="5867400" cy="5105400"/>
          </a:xfrm>
          <a:prstGeom prst="ellipse">
            <a:avLst/>
          </a:prstGeom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7434"/>
                </a:solidFill>
                <a:latin typeface="Comic Sans MS" pitchFamily="66" charset="0"/>
              </a:rPr>
              <a:t>Missing Numbers</a:t>
            </a:r>
            <a:endParaRPr lang="en-US" sz="6600" b="1" dirty="0">
              <a:solidFill>
                <a:srgbClr val="007434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38800" y="15240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53200" y="23622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10400" y="35052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05600" y="4648201"/>
            <a:ext cx="609600" cy="5847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7400" y="54102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19600" y="5867401"/>
            <a:ext cx="609600" cy="5847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67200" y="1295401"/>
            <a:ext cx="685800" cy="5847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19400" y="53340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057400" y="44958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76400" y="3505201"/>
            <a:ext cx="609600" cy="5847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81200" y="2362201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10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95600" y="1600201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11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/>
          <p:cNvSpPr/>
          <p:nvPr/>
        </p:nvSpPr>
        <p:spPr>
          <a:xfrm>
            <a:off x="1676400" y="1295400"/>
            <a:ext cx="5867400" cy="5105400"/>
          </a:xfrm>
          <a:prstGeom prst="ellipse">
            <a:avLst/>
          </a:prstGeom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7434"/>
                </a:solidFill>
                <a:latin typeface="Comic Sans MS" pitchFamily="66" charset="0"/>
              </a:rPr>
              <a:t>Missing Numbers</a:t>
            </a:r>
            <a:endParaRPr lang="en-US" sz="6600" b="1" dirty="0">
              <a:solidFill>
                <a:srgbClr val="007434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38800" y="15240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53200" y="23622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10400" y="35052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05600" y="4648201"/>
            <a:ext cx="609600" cy="5847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en-US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7400" y="54102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19600" y="5867401"/>
            <a:ext cx="609600" cy="5847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6</a:t>
            </a:r>
            <a:endParaRPr lang="en-US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67200" y="1295401"/>
            <a:ext cx="685800" cy="5847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12</a:t>
            </a:r>
            <a:endParaRPr lang="en-US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19400" y="53340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057400" y="44958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76400" y="3505201"/>
            <a:ext cx="609600" cy="58477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9</a:t>
            </a:r>
            <a:endParaRPr lang="en-US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81200" y="2362201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10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95600" y="1600201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11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8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/>
          <p:cNvSpPr/>
          <p:nvPr/>
        </p:nvSpPr>
        <p:spPr>
          <a:xfrm>
            <a:off x="1676400" y="1295400"/>
            <a:ext cx="5867400" cy="5105400"/>
          </a:xfrm>
          <a:prstGeom prst="ellipse">
            <a:avLst/>
          </a:prstGeom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7434"/>
                </a:solidFill>
                <a:latin typeface="Comic Sans MS" pitchFamily="66" charset="0"/>
              </a:rPr>
              <a:t>Hours-short hand</a:t>
            </a:r>
            <a:endParaRPr lang="en-US" sz="6600" b="1" dirty="0">
              <a:solidFill>
                <a:srgbClr val="007434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38800" y="15240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53200" y="23622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10400" y="35052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05600" y="46482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67400" y="54102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19600" y="58674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6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67200" y="1295401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12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19400" y="53340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057400" y="44958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76400" y="35052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9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81200" y="2362201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10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95600" y="1600201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11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rot="16200000" flipH="1">
            <a:off x="4495801" y="3962399"/>
            <a:ext cx="1142206" cy="991395"/>
          </a:xfrm>
          <a:prstGeom prst="straightConnector1">
            <a:avLst/>
          </a:prstGeom>
          <a:ln w="76200">
            <a:solidFill>
              <a:srgbClr val="00743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5400000" flipH="1" flipV="1">
            <a:off x="3390107" y="2705099"/>
            <a:ext cx="2362994" cy="795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/>
          <p:cNvSpPr/>
          <p:nvPr/>
        </p:nvSpPr>
        <p:spPr>
          <a:xfrm>
            <a:off x="1676400" y="1295400"/>
            <a:ext cx="5867400" cy="5105400"/>
          </a:xfrm>
          <a:prstGeom prst="ellipse">
            <a:avLst/>
          </a:prstGeom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FF0000"/>
                </a:solidFill>
                <a:latin typeface="Comic Sans MS" pitchFamily="66" charset="0"/>
              </a:rPr>
              <a:t>Minutes</a:t>
            </a:r>
            <a:endParaRPr lang="en-US" sz="6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38800" y="15240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53200" y="23622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10400" y="35052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05600" y="46482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67400" y="54102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43400" y="58674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6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67200" y="1295401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12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19400" y="53340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057400" y="44958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76400" y="35052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9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81200" y="2362201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10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95600" y="1600201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11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3" name="Straight Connector 22"/>
          <p:cNvCxnSpPr>
            <a:stCxn id="11" idx="0"/>
          </p:cNvCxnSpPr>
          <p:nvPr/>
        </p:nvCxnSpPr>
        <p:spPr>
          <a:xfrm rot="16200000" flipH="1" flipV="1">
            <a:off x="2000251" y="3867151"/>
            <a:ext cx="5181600" cy="38099"/>
          </a:xfrm>
          <a:prstGeom prst="line">
            <a:avLst/>
          </a:prstGeom>
          <a:ln w="38100"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>
                                      <p:cBhvr>
                                        <p:cTn id="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/>
          <p:cNvSpPr/>
          <p:nvPr/>
        </p:nvSpPr>
        <p:spPr>
          <a:xfrm>
            <a:off x="1676400" y="1295400"/>
            <a:ext cx="5867400" cy="5105400"/>
          </a:xfrm>
          <a:prstGeom prst="ellipse">
            <a:avLst/>
          </a:prstGeom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FF0000"/>
                </a:solidFill>
                <a:latin typeface="Comic Sans MS" pitchFamily="66" charset="0"/>
              </a:rPr>
              <a:t>Minutes-long hand</a:t>
            </a:r>
            <a:endParaRPr lang="en-US" sz="6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38800" y="15240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53200" y="23622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10400" y="35052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05600" y="46482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67400" y="54102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19600" y="58674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6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67200" y="1295401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12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19400" y="53340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057400" y="44958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76400" y="35052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9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81200" y="2362201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10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95600" y="1600201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11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4571205" y="3886995"/>
            <a:ext cx="1067595" cy="1066006"/>
          </a:xfrm>
          <a:prstGeom prst="straightConnector1">
            <a:avLst/>
          </a:prstGeom>
          <a:ln w="38100">
            <a:solidFill>
              <a:srgbClr val="007434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5400000" flipH="1" flipV="1">
            <a:off x="3390107" y="2705099"/>
            <a:ext cx="2362994" cy="795"/>
          </a:xfrm>
          <a:prstGeom prst="straightConnector1">
            <a:avLst/>
          </a:prstGeom>
          <a:ln w="76200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267200" y="1905001"/>
            <a:ext cx="685800" cy="52322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00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239000" y="5562601"/>
            <a:ext cx="160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dirty="0" smtClean="0"/>
              <a:t>5:00</a:t>
            </a:r>
            <a:endParaRPr lang="en-US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/>
          <p:cNvSpPr/>
          <p:nvPr/>
        </p:nvSpPr>
        <p:spPr>
          <a:xfrm>
            <a:off x="1676400" y="1295400"/>
            <a:ext cx="5867400" cy="5105400"/>
          </a:xfrm>
          <a:prstGeom prst="ellipse">
            <a:avLst/>
          </a:prstGeom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FF0000"/>
                </a:solidFill>
                <a:latin typeface="Comic Sans MS" pitchFamily="66" charset="0"/>
              </a:rPr>
              <a:t>Minutes-long hand</a:t>
            </a:r>
            <a:endParaRPr lang="en-US" sz="66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38800" y="15240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53200" y="23622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010400" y="35052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05600" y="46482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867400" y="54102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419600" y="58674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6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67200" y="1295401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12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19400" y="53340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7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057400" y="44958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8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76400" y="3505201"/>
            <a:ext cx="609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Arial" pitchFamily="34" charset="0"/>
                <a:cs typeface="Arial" pitchFamily="34" charset="0"/>
              </a:rPr>
              <a:t>9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981200" y="2362201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10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95600" y="1600201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Arial" pitchFamily="34" charset="0"/>
                <a:cs typeface="Arial" pitchFamily="34" charset="0"/>
              </a:rPr>
              <a:t>11</a:t>
            </a:r>
            <a:endParaRPr lang="en-US" sz="32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rot="16200000" flipH="1">
            <a:off x="4305301" y="4152899"/>
            <a:ext cx="1294606" cy="762795"/>
          </a:xfrm>
          <a:prstGeom prst="straightConnector1">
            <a:avLst/>
          </a:prstGeom>
          <a:ln w="38100">
            <a:solidFill>
              <a:srgbClr val="007434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16200000" flipH="1">
            <a:off x="3429001" y="5029199"/>
            <a:ext cx="2361406" cy="76995"/>
          </a:xfrm>
          <a:prstGeom prst="straightConnector1">
            <a:avLst/>
          </a:prstGeom>
          <a:ln w="76200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267200" y="1905001"/>
            <a:ext cx="685800" cy="52322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00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343400" y="5486401"/>
            <a:ext cx="685800" cy="52322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</a:rPr>
              <a:t>3</a:t>
            </a:r>
            <a:r>
              <a:rPr lang="en-US" sz="2800" dirty="0" smtClean="0">
                <a:solidFill>
                  <a:srgbClr val="FF0000"/>
                </a:solidFill>
              </a:rPr>
              <a:t>0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477000" y="5562601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5:30</a:t>
            </a:r>
          </a:p>
          <a:p>
            <a:pPr algn="ctr"/>
            <a:r>
              <a:rPr lang="en-US" sz="3600" b="1" dirty="0" smtClean="0"/>
              <a:t>Half past 5</a:t>
            </a:r>
            <a:endParaRPr lang="en-US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228</Words>
  <Application>Microsoft Office PowerPoint</Application>
  <PresentationFormat>On-screen Show (4:3)</PresentationFormat>
  <Paragraphs>159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Telling Time</vt:lpstr>
      <vt:lpstr>What do you do at 5:00 p.m.?</vt:lpstr>
      <vt:lpstr>Hours</vt:lpstr>
      <vt:lpstr>Missing Numbers</vt:lpstr>
      <vt:lpstr>Missing Numbers</vt:lpstr>
      <vt:lpstr>Hours-short hand</vt:lpstr>
      <vt:lpstr>Minutes</vt:lpstr>
      <vt:lpstr>Minutes-long hand</vt:lpstr>
      <vt:lpstr>Minutes-long hand</vt:lpstr>
      <vt:lpstr>5:00</vt:lpstr>
      <vt:lpstr>www.shodor.org</vt:lpstr>
      <vt:lpstr>Clock Wise</vt:lpstr>
      <vt:lpstr>Slide 13</vt:lpstr>
      <vt:lpstr>Slide 14</vt:lpstr>
      <vt:lpstr>Slide 15</vt:lpstr>
      <vt:lpstr>Slide 16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Telling Time</dc:title>
  <dc:creator>Tina Hawley</dc:creator>
  <cp:lastModifiedBy>Tina Hawley</cp:lastModifiedBy>
  <cp:revision>29</cp:revision>
  <dcterms:created xsi:type="dcterms:W3CDTF">2010-08-31T21:53:01Z</dcterms:created>
  <dcterms:modified xsi:type="dcterms:W3CDTF">2010-09-02T01:11:35Z</dcterms:modified>
</cp:coreProperties>
</file>